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handoutMasterIdLst>
    <p:handoutMasterId r:id="rId30"/>
  </p:handoutMasterIdLst>
  <p:sldIdLst>
    <p:sldId id="854" r:id="rId5"/>
    <p:sldId id="861" r:id="rId6"/>
    <p:sldId id="863" r:id="rId7"/>
    <p:sldId id="864" r:id="rId8"/>
    <p:sldId id="865" r:id="rId9"/>
    <p:sldId id="866" r:id="rId10"/>
    <p:sldId id="859" r:id="rId11"/>
    <p:sldId id="867" r:id="rId12"/>
    <p:sldId id="869" r:id="rId13"/>
    <p:sldId id="868" r:id="rId14"/>
    <p:sldId id="476" r:id="rId15"/>
    <p:sldId id="870" r:id="rId16"/>
    <p:sldId id="862" r:id="rId17"/>
    <p:sldId id="871" r:id="rId18"/>
    <p:sldId id="872" r:id="rId19"/>
    <p:sldId id="860" r:id="rId20"/>
    <p:sldId id="873" r:id="rId21"/>
    <p:sldId id="874" r:id="rId22"/>
    <p:sldId id="875" r:id="rId23"/>
    <p:sldId id="876" r:id="rId24"/>
    <p:sldId id="877" r:id="rId25"/>
    <p:sldId id="878" r:id="rId26"/>
    <p:sldId id="879" r:id="rId27"/>
    <p:sldId id="880"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77"/>
    <p:restoredTop sz="96793"/>
  </p:normalViewPr>
  <p:slideViewPr>
    <p:cSldViewPr snapToObjects="1">
      <p:cViewPr varScale="1">
        <p:scale>
          <a:sx n="196" d="100"/>
          <a:sy n="196" d="100"/>
        </p:scale>
        <p:origin x="272" y="1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79266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2921723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77467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restfulapi.net/hateo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2: Microservices, REST, PaaS, S3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 are simple and obvious.</a:t>
            </a:r>
            <a:br>
              <a:rPr lang="en-US" sz="1800" dirty="0"/>
            </a:br>
            <a:r>
              <a:rPr lang="en-US" sz="1800" dirty="0"/>
              <a:t>Some of the principles are subtle and have major implications.</a:t>
            </a:r>
          </a:p>
          <a:p>
            <a:r>
              <a:rPr lang="en-US" sz="1800" dirty="0"/>
              <a:t>We will go into the principles in later lectures, ... but first</a:t>
            </a:r>
          </a:p>
          <a:p>
            <a:pPr lvl="1"/>
            <a:r>
              <a:rPr lang="en-US" sz="1600" dirty="0"/>
              <a:t>A little about microservices.</a:t>
            </a:r>
          </a:p>
          <a:p>
            <a:pPr lvl="1"/>
            <a:r>
              <a:rPr lang="en-US" sz="1600" dirty="0"/>
              <a:t>Introduction to Platform-as-a-Service.</a:t>
            </a:r>
          </a:p>
          <a:p>
            <a:pPr lvl="1"/>
            <a:r>
              <a:rPr lang="en-US" sz="1600" dirty="0"/>
              <a:t>Build out our first resource oriented, REST microservice (s)</a:t>
            </a:r>
          </a:p>
          <a:p>
            <a:pPr lvl="1"/>
            <a:endParaRPr lang="en-US" sz="1600" dirty="0"/>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Microservices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1B84AC5D-F3E3-FF41-BF06-EB00000FFC6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176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19808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8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Static Web Hosting</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REST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13533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two microservices:</a:t>
            </a:r>
          </a:p>
          <a:p>
            <a:pPr lvl="1"/>
            <a:r>
              <a:rPr lang="en-US" sz="1200" dirty="0"/>
              <a:t>users, addresses</a:t>
            </a:r>
          </a:p>
          <a:p>
            <a:pPr lvl="1"/>
            <a:r>
              <a:rPr lang="en-US" sz="1200" dirty="0"/>
              <a:t>Deploy users on AWS Elastic Beanstalk; deploy addresses on EC2.</a:t>
            </a:r>
          </a:p>
          <a:p>
            <a:pPr lvl="1"/>
            <a:r>
              <a:rPr lang="en-US" sz="1200" dirty="0"/>
              <a:t>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82609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59177"/>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r>
              <a:rPr lang="en-US" sz="1400" dirty="0"/>
              <a:t>A </a:t>
            </a:r>
            <a:r>
              <a:rPr lang="en-US" sz="1400" i="1" dirty="0"/>
              <a:t>web server</a:t>
            </a:r>
            <a:r>
              <a:rPr lang="en-US" sz="1400" dirty="0"/>
              <a:t> delivers these files from “the file system.”</a:t>
            </a:r>
          </a:p>
          <a:p>
            <a:r>
              <a:rPr lang="en-US" sz="1400" dirty="0"/>
              <a:t>During development, Angular uses a simple, embedded web server.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2"/>
          <a:stretch>
            <a:fillRect/>
          </a:stretch>
        </p:blipFill>
        <p:spPr>
          <a:xfrm>
            <a:off x="76200" y="523875"/>
            <a:ext cx="3303708" cy="4095750"/>
          </a:xfrm>
          <a:prstGeom prst="rect">
            <a:avLst/>
          </a:prstGeom>
        </p:spPr>
      </p:pic>
    </p:spTree>
    <p:extLst>
      <p:ext uri="{BB962C8B-B14F-4D97-AF65-F5344CB8AC3E}">
        <p14:creationId xmlns:p14="http://schemas.microsoft.com/office/powerpoint/2010/main" val="377212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2710975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BAC83C-72A2-814F-A1B9-1BCECFDD8A24}"/>
              </a:ext>
            </a:extLst>
          </p:cNvPr>
          <p:cNvSpPr>
            <a:spLocks noGrp="1"/>
          </p:cNvSpPr>
          <p:nvPr>
            <p:ph idx="1"/>
          </p:nvPr>
        </p:nvSpPr>
        <p:spPr/>
        <p:txBody>
          <a:bodyPr/>
          <a:lstStyle/>
          <a:p>
            <a:r>
              <a:rPr lang="en-US" sz="1400" dirty="0"/>
              <a:t>The code is not quite correct:</a:t>
            </a:r>
            <a:br>
              <a:rPr lang="en-US" sz="1400" dirty="0"/>
            </a:br>
            <a:r>
              <a:rPr lang="en-US" sz="1400" dirty="0"/>
              <a:t>The browser code needs to</a:t>
            </a:r>
          </a:p>
          <a:p>
            <a:pPr lvl="1"/>
            <a:r>
              <a:rPr lang="en-US" sz="1200" dirty="0"/>
              <a:t>Access the local application during dev/test.</a:t>
            </a:r>
          </a:p>
          <a:p>
            <a:pPr lvl="1"/>
            <a:r>
              <a:rPr lang="en-US" sz="1200" dirty="0"/>
              <a:t>The EC2 deployed app during production.</a:t>
            </a:r>
          </a:p>
          <a:p>
            <a:pPr lvl="1"/>
            <a:r>
              <a:rPr lang="en-US" sz="1200" dirty="0"/>
              <a:t>I hacked the code. There are better approaches.</a:t>
            </a:r>
          </a:p>
          <a:p>
            <a:r>
              <a:rPr lang="en-US" sz="1400" dirty="0"/>
              <a:t>I could have deployed the code on EC2 and</a:t>
            </a:r>
            <a:br>
              <a:rPr lang="en-US" sz="1400" dirty="0"/>
            </a:br>
            <a:r>
              <a:rPr lang="en-US" sz="1400" dirty="0"/>
              <a:t>delivered from application (Show demo).</a:t>
            </a:r>
          </a:p>
          <a:p>
            <a:pPr lvl="1"/>
            <a:r>
              <a:rPr lang="en-US" sz="1200" dirty="0"/>
              <a:t>This would be suboptimal.</a:t>
            </a:r>
          </a:p>
          <a:p>
            <a:pPr lvl="1"/>
            <a:r>
              <a:rPr lang="en-US" sz="1200" dirty="0"/>
              <a:t>Web serving and web application serving have</a:t>
            </a:r>
            <a:br>
              <a:rPr lang="en-US" sz="1200" dirty="0"/>
            </a:br>
            <a:r>
              <a:rPr lang="en-US" sz="1200" dirty="0"/>
              <a:t>different design points for scaling, availability, ... ...</a:t>
            </a:r>
          </a:p>
          <a:p>
            <a:r>
              <a:rPr lang="en-US" sz="1400" dirty="0"/>
              <a:t>I could have deployed MySQL on the EC2 instance,</a:t>
            </a:r>
            <a:br>
              <a:rPr lang="en-US" sz="1400" dirty="0"/>
            </a:br>
            <a:r>
              <a:rPr lang="en-US" sz="1400" dirty="0"/>
              <a:t>but web app serving and DB serving have different</a:t>
            </a:r>
            <a:br>
              <a:rPr lang="en-US" sz="1400" dirty="0"/>
            </a:br>
            <a:r>
              <a:rPr lang="en-US" sz="1400" dirty="0"/>
              <a:t>design points.</a:t>
            </a:r>
          </a:p>
          <a:p>
            <a:r>
              <a:rPr lang="en-US" sz="1400" dirty="0"/>
              <a:t>Why two security groups.</a:t>
            </a:r>
          </a:p>
          <a:p>
            <a:pPr lvl="1"/>
            <a:r>
              <a:rPr lang="en-US" sz="1200" dirty="0"/>
              <a:t>Only the web application can connect to the DB.</a:t>
            </a:r>
          </a:p>
          <a:p>
            <a:pPr lvl="1"/>
            <a:r>
              <a:rPr lang="en-US" sz="1200" dirty="0"/>
              <a:t>This makes it harder to break into my database</a:t>
            </a:r>
            <a:br>
              <a:rPr lang="en-US" sz="1200" dirty="0"/>
            </a:br>
            <a:r>
              <a:rPr lang="en-US" sz="1200" dirty="0"/>
              <a:t>and steal information.</a:t>
            </a:r>
          </a:p>
        </p:txBody>
      </p:sp>
      <p:sp>
        <p:nvSpPr>
          <p:cNvPr id="5" name="Title 4">
            <a:extLst>
              <a:ext uri="{FF2B5EF4-FFF2-40B4-BE49-F238E27FC236}">
                <a16:creationId xmlns:a16="http://schemas.microsoft.com/office/drawing/2014/main" id="{9C9CDD24-2445-354E-97BC-237C59950B84}"/>
              </a:ext>
            </a:extLst>
          </p:cNvPr>
          <p:cNvSpPr>
            <a:spLocks noGrp="1"/>
          </p:cNvSpPr>
          <p:nvPr>
            <p:ph type="title"/>
          </p:nvPr>
        </p:nvSpPr>
        <p:spPr/>
        <p:txBody>
          <a:bodyPr/>
          <a:lstStyle/>
          <a:p>
            <a:r>
              <a:rPr lang="en-US" dirty="0"/>
              <a:t>Some Comments</a:t>
            </a:r>
          </a:p>
        </p:txBody>
      </p:sp>
      <p:pic>
        <p:nvPicPr>
          <p:cNvPr id="7" name="Picture 6">
            <a:extLst>
              <a:ext uri="{FF2B5EF4-FFF2-40B4-BE49-F238E27FC236}">
                <a16:creationId xmlns:a16="http://schemas.microsoft.com/office/drawing/2014/main" id="{387C6EE6-0AA3-354C-A582-A7CEA2EBA5A6}"/>
              </a:ext>
            </a:extLst>
          </p:cNvPr>
          <p:cNvPicPr>
            <a:picLocks noChangeAspect="1"/>
          </p:cNvPicPr>
          <p:nvPr/>
        </p:nvPicPr>
        <p:blipFill>
          <a:blip r:embed="rId2"/>
          <a:stretch>
            <a:fillRect/>
          </a:stretch>
        </p:blipFill>
        <p:spPr>
          <a:xfrm>
            <a:off x="4539495" y="57150"/>
            <a:ext cx="4017347" cy="1905000"/>
          </a:xfrm>
          <a:prstGeom prst="rect">
            <a:avLst/>
          </a:prstGeom>
        </p:spPr>
      </p:pic>
      <p:pic>
        <p:nvPicPr>
          <p:cNvPr id="2" name="Picture 1">
            <a:extLst>
              <a:ext uri="{FF2B5EF4-FFF2-40B4-BE49-F238E27FC236}">
                <a16:creationId xmlns:a16="http://schemas.microsoft.com/office/drawing/2014/main" id="{6ADD231B-BB71-714B-8535-4F6A371E702C}"/>
              </a:ext>
            </a:extLst>
          </p:cNvPr>
          <p:cNvPicPr>
            <a:picLocks noChangeAspect="1"/>
          </p:cNvPicPr>
          <p:nvPr/>
        </p:nvPicPr>
        <p:blipFill>
          <a:blip r:embed="rId3"/>
          <a:stretch>
            <a:fillRect/>
          </a:stretch>
        </p:blipFill>
        <p:spPr>
          <a:xfrm>
            <a:off x="4470216" y="2124075"/>
            <a:ext cx="4572000" cy="2428875"/>
          </a:xfrm>
          <a:prstGeom prst="rect">
            <a:avLst/>
          </a:prstGeom>
        </p:spPr>
      </p:pic>
    </p:spTree>
    <p:extLst>
      <p:ext uri="{BB962C8B-B14F-4D97-AF65-F5344CB8AC3E}">
        <p14:creationId xmlns:p14="http://schemas.microsoft.com/office/powerpoint/2010/main" val="377184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REST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FEC69D-CC1C-184A-BD95-1C4502B11DB5}"/>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9118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56074</TotalTime>
  <Words>2457</Words>
  <Application>Microsoft Macintosh PowerPoint</Application>
  <PresentationFormat>On-screen Show (16:9)</PresentationFormat>
  <Paragraphs>231</Paragraphs>
  <Slides>24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charter</vt:lpstr>
      <vt:lpstr>Museo For Dell</vt:lpstr>
      <vt:lpstr>Roboto</vt:lpstr>
      <vt:lpstr>Office Theme</vt:lpstr>
      <vt:lpstr>PowerPoint Presentation</vt:lpstr>
      <vt:lpstr>PowerPoint Presentation</vt:lpstr>
      <vt:lpstr>Web Application Architecture</vt:lpstr>
      <vt:lpstr>What’s in the Browser</vt:lpstr>
      <vt:lpstr>Deploy to S3</vt:lpstr>
      <vt:lpstr>Some Comments</vt:lpstr>
      <vt:lpstr>PowerPoint Presentation</vt:lpstr>
      <vt:lpstr>REST (https://restfulapi.net/)</vt:lpstr>
      <vt:lpstr>Resources</vt:lpstr>
      <vt:lpstr>REST – Resource Oriented</vt:lpstr>
      <vt:lpstr>PowerPoint Presentation</vt:lpstr>
      <vt:lpstr>REST Principles</vt:lpstr>
      <vt:lpstr>PowerPoint Presentation</vt:lpstr>
      <vt:lpstr>Microservices</vt:lpstr>
      <vt:lpstr>Microservices</vt:lpstr>
      <vt:lpstr>PowerPoint Presentation</vt:lpstr>
      <vt:lpstr>Platform-as-a-Service</vt:lpstr>
      <vt:lpstr>Start with Elastic Beanstalk</vt:lpstr>
      <vt:lpstr>PowerPoint Presentation</vt:lpstr>
      <vt:lpstr>API First Design</vt:lpstr>
      <vt:lpstr>Open API</vt:lpstr>
      <vt:lpstr>PowerPoint Presentation</vt:lpstr>
      <vt:lpstr>Specification</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571</cp:revision>
  <cp:lastPrinted>2018-11-15T21:01:50Z</cp:lastPrinted>
  <dcterms:created xsi:type="dcterms:W3CDTF">2010-04-12T23:12:02Z</dcterms:created>
  <dcterms:modified xsi:type="dcterms:W3CDTF">2021-09-06T20:33:09Z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